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714" r:id="rId1"/>
  </p:sldMasterIdLst>
  <p:notesMasterIdLst>
    <p:notesMasterId r:id="rId10"/>
  </p:notesMasterIdLst>
  <p:sldIdLst>
    <p:sldId id="256" r:id="rId2"/>
    <p:sldId id="257" r:id="rId3"/>
    <p:sldId id="258" r:id="rId4"/>
    <p:sldId id="264" r:id="rId5"/>
    <p:sldId id="265" r:id="rId6"/>
    <p:sldId id="266" r:id="rId7"/>
    <p:sldId id="267" r:id="rId8"/>
    <p:sldId id="262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91F537C0-0E84-2E36-462F-4AA567493FF5}" name="Bryce Rega" initials="BR" userId="EQNBIXyD3cZpR3RtNIZSP25BzS3w69JPIjVFQPp7IkY=" providerId="Non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9F974D0-BDB8-4F73-B459-AD7831B3DD18}" v="242" dt="2024-10-24T19:21:18.575"/>
    <p1510:client id="{83A41DA7-046F-4CFE-98A7-6D306A368BC1}" v="586" dt="2024-10-24T19:11:28.358"/>
    <p1510:client id="{A7BB981A-8596-4ADF-92C6-86C14A6A18D3}" v="3" dt="2024-10-24T19:32:00.90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orient="horz" pos="2160"/>
        <p:guide pos="3840"/>
      </p:guideLst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microsoft.com/office/2018/10/relationships/authors" Target="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microsoft.com/office/2015/10/relationships/revisionInfo" Target="revisionInfo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FE861C-486B-4E18-A0E9-A790238A915C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811066-0135-4CAA-8AD4-89A97190AC00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811066-0135-4CAA-8AD4-89A97190AC00}" type="slidenum">
              <a:rPr lang="en-US" smtClean="0"/>
              <a:t>1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61872" y="758952"/>
            <a:ext cx="9418320" cy="4041648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720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61872" y="4800600"/>
            <a:ext cx="9418320" cy="1691640"/>
          </a:xfrm>
        </p:spPr>
        <p:txBody>
          <a:bodyPr>
            <a:normAutofit/>
          </a:bodyPr>
          <a:lstStyle>
            <a:lvl1pPr marL="0" indent="0" algn="l">
              <a:buNone/>
              <a:defRPr sz="2200" baseline="0">
                <a:solidFill>
                  <a:schemeClr val="tx1">
                    <a:lumMod val="75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fld id="{9E016143-E03C-4CFD-AFDC-14E5BDEA754C}" type="datetimeFigureOut">
              <a:rPr lang="en-US" dirty="0"/>
              <a:t>10/24/2024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</a:schemeClr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98187670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3E54A-A8CA-48C1-9504-691B58049D29}" type="datetimeFigureOut">
              <a:rPr lang="en-US" dirty="0"/>
              <a:t>10/24/2024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20188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48700" y="381000"/>
            <a:ext cx="2476500" cy="589756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62000" y="381000"/>
            <a:ext cx="7734300" cy="589756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6C806-BBF7-471C-9527-881CE2266695}" type="datetimeFigureOut">
              <a:rPr lang="en-US" dirty="0"/>
              <a:t>10/24/2024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04680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94063-DF36-4330-A365-08DA1FA5B7D6}" type="datetimeFigureOut">
              <a:rPr lang="en-US" dirty="0"/>
              <a:t>10/24/2024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21173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1872" y="758952"/>
            <a:ext cx="9418320" cy="4041648"/>
          </a:xfrm>
        </p:spPr>
        <p:txBody>
          <a:bodyPr anchor="b">
            <a:normAutofit/>
          </a:bodyPr>
          <a:lstStyle>
            <a:lvl1pPr>
              <a:lnSpc>
                <a:spcPct val="85000"/>
              </a:lnSpc>
              <a:defRPr sz="72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4800600"/>
            <a:ext cx="9418320" cy="1691640"/>
          </a:xfrm>
        </p:spPr>
        <p:txBody>
          <a:bodyPr anchor="t">
            <a:normAutofit/>
          </a:bodyPr>
          <a:lstStyle>
            <a:lvl1pPr marL="0" indent="0">
              <a:buNone/>
              <a:defRPr sz="2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8A7C6C-0F39-4D70-8E8D-FE5B9C95FA73}" type="datetimeFigureOut">
              <a:rPr lang="en-US" dirty="0"/>
              <a:t>10/24/2024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558589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61872" y="1828800"/>
            <a:ext cx="4480560" cy="4351337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26480" y="1828800"/>
            <a:ext cx="4480560" cy="4351337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CFA4AC-08CC-42CE-BD01-C191750A04EC}" type="datetimeFigureOut">
              <a:rPr lang="en-US" dirty="0"/>
              <a:t>10/24/2024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45073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1713655"/>
            <a:ext cx="4480560" cy="7315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61872" y="2507550"/>
            <a:ext cx="4480560" cy="36646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26480" y="1713655"/>
            <a:ext cx="4480560" cy="731520"/>
          </a:xfrm>
        </p:spPr>
        <p:txBody>
          <a:bodyPr anchor="b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lang="en-US" sz="2000" b="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2000"/>
              </a:spcBef>
              <a:buFontTx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26480" y="2507550"/>
            <a:ext cx="4480560" cy="36646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7A723-92A7-435B-B681-F25B092FEFEB}" type="datetimeFigureOut">
              <a:rPr lang="en-US" dirty="0"/>
              <a:t>10/24/2024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71173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70639-886C-4FCF-9EAB-ABB5DA3F3F4A}" type="datetimeFigureOut">
              <a:rPr lang="en-US" dirty="0"/>
              <a:t>10/24/2024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00502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230651-31F4-45D2-98AE-A2108F41BC07}" type="datetimeFigureOut">
              <a:rPr lang="en-US" dirty="0"/>
              <a:t>10/24/2024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51923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200400" cy="1600197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04267" y="685800"/>
            <a:ext cx="6079066" cy="548640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99734"/>
            <a:ext cx="3200400" cy="3810001"/>
          </a:xfrm>
        </p:spPr>
        <p:txBody>
          <a:bodyPr>
            <a:normAutofit/>
          </a:bodyPr>
          <a:lstStyle>
            <a:lvl1pPr marL="0" indent="0">
              <a:lnSpc>
                <a:spcPct val="114000"/>
              </a:lnSpc>
              <a:spcBef>
                <a:spcPts val="800"/>
              </a:spcBef>
              <a:buNone/>
              <a:defRPr sz="13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53789A-C914-4DB1-8815-80B5EC7335C5}" type="datetimeFigureOut">
              <a:rPr lang="en-US" dirty="0"/>
              <a:t>10/24/2024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2984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5105400"/>
            <a:ext cx="11292840" cy="17526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257800"/>
            <a:ext cx="9982200" cy="914400"/>
          </a:xfrm>
        </p:spPr>
        <p:txBody>
          <a:bodyPr anchor="b">
            <a:normAutofit/>
          </a:bodyPr>
          <a:lstStyle>
            <a:lvl1pPr>
              <a:defRPr sz="28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1292840" cy="5128923"/>
          </a:xfrm>
          <a:blipFill>
            <a:blip r:embed="rId2"/>
            <a:stretch>
              <a:fillRect/>
            </a:stretch>
          </a:blipFill>
        </p:spPr>
        <p:txBody>
          <a:bodyPr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6108589"/>
            <a:ext cx="9982200" cy="597011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300">
                <a:solidFill>
                  <a:schemeClr val="bg1">
                    <a:lumMod val="8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440AA-91A0-436F-8FDB-C0F939DCAE21}" type="datetimeFigureOut">
              <a:rPr lang="en-US" dirty="0"/>
              <a:t>10/24/2024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53180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1292840" y="0"/>
            <a:ext cx="914400" cy="6858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61872" y="365760"/>
            <a:ext cx="9692640" cy="13255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1828800"/>
            <a:ext cx="859536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10797542" y="998537"/>
            <a:ext cx="1904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b="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fld id="{0E59FD0C-5451-4CA0-86AF-E70AE3279989}" type="datetimeFigureOut">
              <a:rPr lang="en-US" dirty="0"/>
              <a:t>10/24/2024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9959341" y="4046537"/>
            <a:ext cx="358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92840" y="6172200"/>
            <a:ext cx="914400" cy="593725"/>
          </a:xfrm>
          <a:prstGeom prst="rect">
            <a:avLst/>
          </a:prstGeom>
        </p:spPr>
        <p:txBody>
          <a:bodyPr vert="horz" lIns="45720" tIns="45720" rIns="45720" bIns="45720" rtlCol="0" anchor="ctr">
            <a:normAutofit/>
          </a:bodyPr>
          <a:lstStyle>
            <a:lvl1pPr algn="ctr">
              <a:defRPr sz="3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09639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 spc="-5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5000"/>
        </a:lnSpc>
        <a:spcBef>
          <a:spcPts val="1400"/>
        </a:spcBef>
        <a:spcAft>
          <a:spcPts val="200"/>
        </a:spcAft>
        <a:buClr>
          <a:schemeClr val="accent1"/>
        </a:buClr>
        <a:buSzPct val="80000"/>
        <a:buFont typeface="Arial" pitchFamily="34" charset="0"/>
        <a:buChar char="•"/>
        <a:defRPr sz="1800" kern="1200" spc="1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>
                <a:ea typeface="+mj-lt"/>
                <a:cs typeface="+mj-lt"/>
              </a:rPr>
              <a:t>Project Planning</a:t>
            </a:r>
            <a:br>
              <a:rPr lang="en-US">
                <a:ea typeface="+mj-lt"/>
                <a:cs typeface="+mj-lt"/>
              </a:rPr>
            </a:br>
            <a:r>
              <a:rPr lang="en-US"/>
              <a:t>Lightning Talk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 vert="horz" lIns="91440" tIns="45720" rIns="91440" bIns="45720" rtlCol="0" anchor="t">
            <a:normAutofit fontScale="92500" lnSpcReduction="10000"/>
          </a:bodyPr>
          <a:lstStyle/>
          <a:p>
            <a:r>
              <a:rPr lang="en-US"/>
              <a:t>sdmay25-26</a:t>
            </a:r>
            <a:br>
              <a:rPr lang="en-US"/>
            </a:br>
            <a:r>
              <a:rPr lang="en-US"/>
              <a:t>Bryce</a:t>
            </a:r>
            <a:r>
              <a:rPr lang="en-US">
                <a:ea typeface="+mn-lt"/>
                <a:cs typeface="+mn-lt"/>
              </a:rPr>
              <a:t> Rega, Marek Jablonski, Gavin Patel, Jonah Frosch, Long Yu </a:t>
            </a:r>
            <a:br>
              <a:rPr lang="en-US"/>
            </a:br>
            <a:r>
              <a:rPr lang="en-US">
                <a:ea typeface="+mn-lt"/>
                <a:cs typeface="+mn-lt"/>
              </a:rPr>
              <a:t>Cost-Effective and Easily Configurable High Voltage Motor Controllers for Automotive Use </a:t>
            </a:r>
            <a:endParaRPr lang="en-US"/>
          </a:p>
          <a:p>
            <a:r>
              <a:rPr lang="en-US"/>
              <a:t>October 15th, 2024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CD5A29-03CA-E9F2-23AA-8C40870AB7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>
                <a:ea typeface="+mj-lt"/>
                <a:cs typeface="+mj-lt"/>
              </a:rPr>
              <a:t>Project 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CF4170-430C-FE22-5F6C-6D5731C98B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Custom High Voltage Motor Controller</a:t>
            </a:r>
          </a:p>
          <a:p>
            <a:r>
              <a:rPr lang="en-US"/>
              <a:t>Low Total cost for controller when compared to market options</a:t>
            </a:r>
          </a:p>
          <a:p>
            <a:r>
              <a:rPr lang="en-US"/>
              <a:t>Develop a GUI for interfacing and configuring controller</a:t>
            </a:r>
          </a:p>
          <a:p>
            <a:r>
              <a:rPr lang="en-US"/>
              <a:t>Compatible with many different applications</a:t>
            </a:r>
          </a:p>
        </p:txBody>
      </p:sp>
      <p:pic>
        <p:nvPicPr>
          <p:cNvPr id="4" name="Picture 3" descr="Solar Car Energy Cartoon Stock Illustrations – 1,082 Solar Car Energy  Cartoon Stock Illustrations, Vectors &amp; Clipart - Dreamstime">
            <a:extLst>
              <a:ext uri="{FF2B5EF4-FFF2-40B4-BE49-F238E27FC236}">
                <a16:creationId xmlns:a16="http://schemas.microsoft.com/office/drawing/2014/main" id="{BF997B33-DF88-3083-55C8-000516927A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79846" y="4068539"/>
            <a:ext cx="2743199" cy="2113978"/>
          </a:xfrm>
          <a:prstGeom prst="rect">
            <a:avLst/>
          </a:prstGeom>
        </p:spPr>
      </p:pic>
      <p:pic>
        <p:nvPicPr>
          <p:cNvPr id="5" name="Picture 4" descr="Cartoon picture with Electric Scooter ...">
            <a:extLst>
              <a:ext uri="{FF2B5EF4-FFF2-40B4-BE49-F238E27FC236}">
                <a16:creationId xmlns:a16="http://schemas.microsoft.com/office/drawing/2014/main" id="{026C51DE-2102-376E-1823-C3D85A00BC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100" y="4062157"/>
            <a:ext cx="3771900" cy="2117217"/>
          </a:xfrm>
          <a:prstGeom prst="rect">
            <a:avLst/>
          </a:prstGeom>
        </p:spPr>
      </p:pic>
      <p:pic>
        <p:nvPicPr>
          <p:cNvPr id="6" name="Picture 5" descr="A close-up of a machine&#10;&#10;Description automatically generated">
            <a:extLst>
              <a:ext uri="{FF2B5EF4-FFF2-40B4-BE49-F238E27FC236}">
                <a16:creationId xmlns:a16="http://schemas.microsoft.com/office/drawing/2014/main" id="{8A6FC46E-22A2-8E2E-B6AC-897B5D42450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21571" b="16000"/>
          <a:stretch/>
        </p:blipFill>
        <p:spPr>
          <a:xfrm>
            <a:off x="4467225" y="4071938"/>
            <a:ext cx="2943227" cy="2124075"/>
          </a:xfrm>
          <a:prstGeom prst="rect">
            <a:avLst/>
          </a:prstGeom>
        </p:spPr>
      </p:pic>
      <p:pic>
        <p:nvPicPr>
          <p:cNvPr id="7" name="Picture 6" descr="A black wheel with a cable&#10;&#10;Description automatically generated">
            <a:extLst>
              <a:ext uri="{FF2B5EF4-FFF2-40B4-BE49-F238E27FC236}">
                <a16:creationId xmlns:a16="http://schemas.microsoft.com/office/drawing/2014/main" id="{87000FC9-93A6-8A22-0FE5-7DC4DB9C9D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67738" y="1924050"/>
            <a:ext cx="1857375" cy="1800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3069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C85572-C3C5-371B-4784-4F18CFBE5B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4247" y="539877"/>
            <a:ext cx="9418320" cy="2565273"/>
          </a:xfrm>
        </p:spPr>
        <p:txBody>
          <a:bodyPr>
            <a:normAutofit/>
          </a:bodyPr>
          <a:lstStyle/>
          <a:p>
            <a:r>
              <a:rPr lang="en-US" sz="4000"/>
              <a:t>In this project will we be designing the architecture and implementation of a motor controller for lightweight automotive use.</a:t>
            </a:r>
          </a:p>
        </p:txBody>
      </p:sp>
      <p:pic>
        <p:nvPicPr>
          <p:cNvPr id="3" name="Picture 2" descr="Implementation of an Improved Motor Control for Electric Vehicles">
            <a:extLst>
              <a:ext uri="{FF2B5EF4-FFF2-40B4-BE49-F238E27FC236}">
                <a16:creationId xmlns:a16="http://schemas.microsoft.com/office/drawing/2014/main" id="{DDA6E3CF-151D-2729-A7EB-92648F914D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24550" y="3097766"/>
            <a:ext cx="4695824" cy="3234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3927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1C34F3-8A1C-2E26-68E4-2F29815E27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Project Management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C3555F-EBDA-B9B1-958E-94197D251B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>
              <a:buFont typeface="Arial" pitchFamily="18" charset="2"/>
              <a:buChar char="•"/>
            </a:pPr>
            <a:r>
              <a:rPr lang="en-US">
                <a:ea typeface="+mn-lt"/>
                <a:cs typeface="+mn-lt"/>
              </a:rPr>
              <a:t>Waterfall and Agile hybrid for hardware</a:t>
            </a:r>
          </a:p>
          <a:p>
            <a:pPr lvl="1"/>
            <a:r>
              <a:rPr lang="en-US">
                <a:ea typeface="+mn-lt"/>
                <a:cs typeface="+mn-lt"/>
              </a:rPr>
              <a:t>Revisiting of previous work may be required</a:t>
            </a:r>
          </a:p>
          <a:p>
            <a:pPr lvl="1"/>
            <a:r>
              <a:rPr lang="en-US">
                <a:solidFill>
                  <a:srgbClr val="262626"/>
                </a:solidFill>
                <a:ea typeface="+mn-lt"/>
                <a:cs typeface="+mn-lt"/>
              </a:rPr>
              <a:t>Hardware design is a more rigid process</a:t>
            </a:r>
          </a:p>
          <a:p>
            <a:pPr lvl="1"/>
            <a:r>
              <a:rPr lang="en-US">
                <a:solidFill>
                  <a:srgbClr val="262626"/>
                </a:solidFill>
                <a:ea typeface="+mn-lt"/>
                <a:cs typeface="+mn-lt"/>
              </a:rPr>
              <a:t>Overall a more streamlined design process</a:t>
            </a:r>
          </a:p>
          <a:p>
            <a:pPr>
              <a:buFont typeface="Arial" pitchFamily="18" charset="2"/>
              <a:buChar char="•"/>
            </a:pPr>
            <a:r>
              <a:rPr lang="en-US">
                <a:ea typeface="+mn-lt"/>
                <a:cs typeface="+mn-lt"/>
              </a:rPr>
              <a:t>Agile for software development</a:t>
            </a:r>
            <a:endParaRPr lang="en-US"/>
          </a:p>
          <a:p>
            <a:pPr lvl="1"/>
            <a:r>
              <a:rPr lang="en-US">
                <a:solidFill>
                  <a:srgbClr val="262626"/>
                </a:solidFill>
                <a:ea typeface="+mn-lt"/>
                <a:cs typeface="+mn-lt"/>
              </a:rPr>
              <a:t>Plan features to be added</a:t>
            </a:r>
          </a:p>
          <a:p>
            <a:pPr lvl="1"/>
            <a:r>
              <a:rPr lang="en-US"/>
              <a:t>Better suited for our development structure</a:t>
            </a:r>
          </a:p>
          <a:p>
            <a:pPr lvl="1"/>
            <a:r>
              <a:rPr lang="en-US"/>
              <a:t>A more fluid work process, no A to B steps</a:t>
            </a:r>
          </a:p>
        </p:txBody>
      </p:sp>
      <p:pic>
        <p:nvPicPr>
          <p:cNvPr id="7" name="Picture 6" descr="6,449 Agile Diagram Images, Stock Photos, 3D objects, &amp; Vectors |  Shutterstock">
            <a:extLst>
              <a:ext uri="{FF2B5EF4-FFF2-40B4-BE49-F238E27FC236}">
                <a16:creationId xmlns:a16="http://schemas.microsoft.com/office/drawing/2014/main" id="{B0BE743B-94C8-034B-D8B2-4FBF6979A3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62750" y="4004009"/>
            <a:ext cx="4333874" cy="1831306"/>
          </a:xfrm>
          <a:prstGeom prst="rect">
            <a:avLst/>
          </a:prstGeom>
        </p:spPr>
      </p:pic>
      <p:pic>
        <p:nvPicPr>
          <p:cNvPr id="8" name="Picture 7" descr="Waterfalls | A Level Geography">
            <a:extLst>
              <a:ext uri="{FF2B5EF4-FFF2-40B4-BE49-F238E27FC236}">
                <a16:creationId xmlns:a16="http://schemas.microsoft.com/office/drawing/2014/main" id="{BD18C0FC-F936-2915-95AF-B468AD1D45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2750" y="1652587"/>
            <a:ext cx="4333875" cy="2352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6162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75FDB4-5A6C-571D-7D8C-ACFC543B94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Task Decomposition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78AF58-5834-59D3-C602-559590598C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61872" y="1828800"/>
            <a:ext cx="4690110" cy="4351337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285750" indent="-285750"/>
            <a:r>
              <a:rPr lang="en-US"/>
              <a:t>Research</a:t>
            </a:r>
          </a:p>
          <a:p>
            <a:pPr marL="560070" lvl="1" indent="-285750">
              <a:buFont typeface="Wingdings 2" pitchFamily="34" charset="0"/>
            </a:pPr>
            <a:r>
              <a:rPr lang="en-US" spc="10">
                <a:solidFill>
                  <a:srgbClr val="000000"/>
                </a:solidFill>
              </a:rPr>
              <a:t>Select dev board and software prep</a:t>
            </a:r>
          </a:p>
          <a:p>
            <a:pPr marL="560070" lvl="1" indent="-285750">
              <a:buFont typeface="Wingdings 2" pitchFamily="34" charset="0"/>
              <a:buChar char=""/>
            </a:pPr>
            <a:r>
              <a:rPr lang="en-US" spc="10">
                <a:solidFill>
                  <a:srgbClr val="000000"/>
                </a:solidFill>
              </a:rPr>
              <a:t>Research components</a:t>
            </a:r>
          </a:p>
          <a:p>
            <a:pPr marL="285750" indent="-285750"/>
            <a:r>
              <a:rPr lang="en-US">
                <a:solidFill>
                  <a:srgbClr val="000000"/>
                </a:solidFill>
              </a:rPr>
              <a:t>Prototyping</a:t>
            </a:r>
            <a:endParaRPr lang="en-US" spc="10">
              <a:solidFill>
                <a:srgbClr val="000000"/>
              </a:solidFill>
            </a:endParaRPr>
          </a:p>
          <a:p>
            <a:pPr lvl="1"/>
            <a:r>
              <a:rPr lang="en-US" spc="10">
                <a:solidFill>
                  <a:srgbClr val="000000"/>
                </a:solidFill>
              </a:rPr>
              <a:t>Develop and test software on dev board</a:t>
            </a:r>
          </a:p>
          <a:p>
            <a:pPr lvl="1"/>
            <a:r>
              <a:rPr lang="en-US" spc="10">
                <a:solidFill>
                  <a:srgbClr val="000000"/>
                </a:solidFill>
              </a:rPr>
              <a:t>Create schematic, then layout of PCB</a:t>
            </a:r>
          </a:p>
          <a:p>
            <a:pPr lvl="1"/>
            <a:r>
              <a:rPr lang="en-US" spc="10">
                <a:solidFill>
                  <a:srgbClr val="000000"/>
                </a:solidFill>
              </a:rPr>
              <a:t>Prototype software for custom PCB</a:t>
            </a:r>
          </a:p>
          <a:p>
            <a:pPr>
              <a:buFont typeface="Arial" pitchFamily="18" charset="2"/>
              <a:buChar char="•"/>
            </a:pPr>
            <a:r>
              <a:rPr lang="en-US">
                <a:solidFill>
                  <a:srgbClr val="000000"/>
                </a:solidFill>
              </a:rPr>
              <a:t>Minimum Viable Product (MVP)</a:t>
            </a:r>
            <a:endParaRPr lang="en-US" spc="10">
              <a:solidFill>
                <a:srgbClr val="000000"/>
              </a:solidFill>
            </a:endParaRPr>
          </a:p>
          <a:p>
            <a:pPr lvl="1"/>
            <a:r>
              <a:rPr lang="en-US" spc="10">
                <a:solidFill>
                  <a:srgbClr val="000000"/>
                </a:solidFill>
              </a:rPr>
              <a:t>Hardware is functional and tested</a:t>
            </a:r>
          </a:p>
          <a:p>
            <a:pPr lvl="1"/>
            <a:r>
              <a:rPr lang="en-US" spc="10">
                <a:solidFill>
                  <a:srgbClr val="000000"/>
                </a:solidFill>
              </a:rPr>
              <a:t>Software is functional and tested</a:t>
            </a:r>
          </a:p>
          <a:p>
            <a:pPr lvl="1"/>
            <a:r>
              <a:rPr lang="en-US" spc="10">
                <a:solidFill>
                  <a:srgbClr val="000000"/>
                </a:solidFill>
              </a:rPr>
              <a:t>Revision 1 (MVP) is complete</a:t>
            </a:r>
          </a:p>
          <a:p>
            <a:pPr lvl="1">
              <a:buFont typeface="Wingdings 2" pitchFamily="18" charset="2"/>
              <a:buChar char=""/>
            </a:pPr>
            <a:endParaRPr lang="en-US" spc="10">
              <a:solidFill>
                <a:srgbClr val="000000"/>
              </a:solidFill>
            </a:endParaRPr>
          </a:p>
          <a:p>
            <a:pPr marL="560070" lvl="1" indent="-285750">
              <a:buFont typeface="Wingdings 2" pitchFamily="34" charset="0"/>
              <a:buChar char=""/>
            </a:pPr>
            <a:endParaRPr lang="en-US" spc="10">
              <a:solidFill>
                <a:srgbClr val="000000"/>
              </a:solidFill>
            </a:endParaRPr>
          </a:p>
          <a:p>
            <a:pPr marL="560070" lvl="1" indent="-285750">
              <a:buFont typeface="Wingdings 2" pitchFamily="34" charset="0"/>
              <a:buChar char=""/>
            </a:pPr>
            <a:endParaRPr lang="en-US">
              <a:solidFill>
                <a:srgbClr val="000000"/>
              </a:solidFill>
            </a:endParaRPr>
          </a:p>
          <a:p>
            <a:endParaRPr lang="en-US">
              <a:solidFill>
                <a:srgbClr val="000000"/>
              </a:solidFill>
            </a:endParaRPr>
          </a:p>
        </p:txBody>
      </p:sp>
      <p:pic>
        <p:nvPicPr>
          <p:cNvPr id="7" name="Picture 6" descr="A diagram of a software development process&#10;&#10;Description automatically generated">
            <a:extLst>
              <a:ext uri="{FF2B5EF4-FFF2-40B4-BE49-F238E27FC236}">
                <a16:creationId xmlns:a16="http://schemas.microsoft.com/office/drawing/2014/main" id="{7257D047-A5FA-E461-CC7F-FE7B75FF15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08897" y="1827439"/>
            <a:ext cx="4518991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20501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2D32CD-F584-8CD9-5FF0-16B8D5222F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Milestones and Metrics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2CC791-7CA6-86F2-A919-2473B14799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61872" y="1828800"/>
            <a:ext cx="7221039" cy="4351337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en-US" sz="2000" spc="0">
                <a:solidFill>
                  <a:srgbClr val="262626"/>
                </a:solidFill>
                <a:cs typeface="Calibri"/>
              </a:rPr>
              <a:t>Development Board Controls Motor</a:t>
            </a:r>
          </a:p>
          <a:p>
            <a:pPr lvl="1"/>
            <a:r>
              <a:rPr lang="en-US" sz="1800">
                <a:solidFill>
                  <a:srgbClr val="262626"/>
                </a:solidFill>
                <a:cs typeface="Calibri"/>
              </a:rPr>
              <a:t>Motor is visibly spinning in the correct direction</a:t>
            </a:r>
          </a:p>
          <a:p>
            <a:pPr lvl="1"/>
            <a:r>
              <a:rPr lang="en-US" sz="1800">
                <a:solidFill>
                  <a:srgbClr val="262626"/>
                </a:solidFill>
                <a:cs typeface="Calibri"/>
              </a:rPr>
              <a:t>Current control has expected results</a:t>
            </a:r>
          </a:p>
          <a:p>
            <a:pPr lvl="2"/>
            <a:r>
              <a:rPr lang="en-US" sz="1600">
                <a:solidFill>
                  <a:srgbClr val="262626"/>
                </a:solidFill>
                <a:cs typeface="Calibri"/>
              </a:rPr>
              <a:t>Some percentage of throttle equals the measured current over the maximum current</a:t>
            </a:r>
          </a:p>
          <a:p>
            <a:pPr>
              <a:buFont typeface="Arial" pitchFamily="18" charset="2"/>
              <a:buChar char="•"/>
            </a:pPr>
            <a:r>
              <a:rPr lang="en-US" sz="2000" spc="0">
                <a:solidFill>
                  <a:srgbClr val="262626"/>
                </a:solidFill>
                <a:cs typeface="Calibri"/>
              </a:rPr>
              <a:t>Custom PCB Controls Motor</a:t>
            </a:r>
          </a:p>
          <a:p>
            <a:pPr lvl="1"/>
            <a:r>
              <a:rPr lang="en-US" sz="1800">
                <a:solidFill>
                  <a:srgbClr val="262626"/>
                </a:solidFill>
                <a:cs typeface="Calibri"/>
              </a:rPr>
              <a:t>Using the same metrics as above</a:t>
            </a:r>
          </a:p>
          <a:p>
            <a:pPr lvl="1"/>
            <a:r>
              <a:rPr lang="en-US" sz="1800">
                <a:solidFill>
                  <a:srgbClr val="262626"/>
                </a:solidFill>
                <a:cs typeface="Calibri"/>
              </a:rPr>
              <a:t>CAN input results in motor responding</a:t>
            </a:r>
          </a:p>
          <a:p>
            <a:pPr lvl="1"/>
            <a:r>
              <a:rPr lang="en-US" sz="1800">
                <a:solidFill>
                  <a:srgbClr val="262626"/>
                </a:solidFill>
                <a:cs typeface="Calibri"/>
              </a:rPr>
              <a:t>CAN output is read and accurate with CAN receiver (CAN Pi)</a:t>
            </a:r>
          </a:p>
          <a:p>
            <a:pPr lvl="1"/>
            <a:r>
              <a:rPr lang="en-US" sz="1800">
                <a:solidFill>
                  <a:srgbClr val="262626"/>
                </a:solidFill>
                <a:cs typeface="Calibri"/>
              </a:rPr>
              <a:t>Efficiency is measured by comparing idle power at a given speed on same motor with to an existing controller</a:t>
            </a:r>
          </a:p>
          <a:p>
            <a:pPr>
              <a:buFont typeface="Arial" pitchFamily="18" charset="2"/>
              <a:buChar char="•"/>
            </a:pPr>
            <a:r>
              <a:rPr lang="en-US" sz="2000" spc="0">
                <a:solidFill>
                  <a:srgbClr val="262626"/>
                </a:solidFill>
                <a:cs typeface="Calibri"/>
              </a:rPr>
              <a:t>PID RPM Functions</a:t>
            </a:r>
          </a:p>
          <a:p>
            <a:pPr lvl="1"/>
            <a:r>
              <a:rPr lang="en-US" sz="1800">
                <a:solidFill>
                  <a:srgbClr val="262626"/>
                </a:solidFill>
                <a:cs typeface="Calibri"/>
              </a:rPr>
              <a:t>Accuracy is measured using tachometer and input RPM</a:t>
            </a:r>
            <a:endParaRPr lang="en-US" sz="1800" spc="0">
              <a:solidFill>
                <a:srgbClr val="262626"/>
              </a:solidFill>
              <a:cs typeface="Calibri"/>
            </a:endParaRPr>
          </a:p>
        </p:txBody>
      </p:sp>
      <p:pic>
        <p:nvPicPr>
          <p:cNvPr id="4" name="Picture 3" descr="A circular red and silver object with blue text&#10;&#10;Description automatically generated">
            <a:extLst>
              <a:ext uri="{FF2B5EF4-FFF2-40B4-BE49-F238E27FC236}">
                <a16:creationId xmlns:a16="http://schemas.microsoft.com/office/drawing/2014/main" id="{A1E88C36-5D82-8900-43AB-5FE0DA468E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22179" y="1694089"/>
            <a:ext cx="2231572" cy="1673679"/>
          </a:xfrm>
          <a:prstGeom prst="rect">
            <a:avLst/>
          </a:prstGeom>
        </p:spPr>
      </p:pic>
      <p:pic>
        <p:nvPicPr>
          <p:cNvPr id="6" name="Picture 5" descr="Introduction to PID Control Loops">
            <a:extLst>
              <a:ext uri="{FF2B5EF4-FFF2-40B4-BE49-F238E27FC236}">
                <a16:creationId xmlns:a16="http://schemas.microsoft.com/office/drawing/2014/main" id="{D97CA02F-FE8F-1B82-2F6C-DBD06DD9BE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24900" y="3999758"/>
            <a:ext cx="2219324" cy="1709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6953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A2603A-5B60-D89F-3C17-2730209E6B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Handling Risk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C5B805-5313-3658-A194-BE43B8292D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solidFill>
                  <a:srgbClr val="000000"/>
                </a:solidFill>
              </a:rPr>
              <a:t>Additional Resources Required</a:t>
            </a:r>
          </a:p>
          <a:p>
            <a:pPr lvl="1"/>
            <a:r>
              <a:rPr lang="en-US" spc="10">
                <a:solidFill>
                  <a:srgbClr val="000000"/>
                </a:solidFill>
              </a:rPr>
              <a:t>Likelihood: Low</a:t>
            </a:r>
            <a:endParaRPr lang="en-US">
              <a:solidFill>
                <a:srgbClr val="000000"/>
              </a:solidFill>
            </a:endParaRPr>
          </a:p>
          <a:p>
            <a:pPr lvl="1"/>
            <a:r>
              <a:rPr lang="en-US" spc="10">
                <a:solidFill>
                  <a:srgbClr val="000000"/>
                </a:solidFill>
              </a:rPr>
              <a:t>Mitigation: Proper project planning and research</a:t>
            </a:r>
          </a:p>
          <a:p>
            <a:r>
              <a:rPr lang="en-US">
                <a:solidFill>
                  <a:srgbClr val="000000"/>
                </a:solidFill>
              </a:rPr>
              <a:t>Tasks taking longer than anticipated</a:t>
            </a:r>
          </a:p>
          <a:p>
            <a:pPr lvl="1"/>
            <a:r>
              <a:rPr lang="en-US" spc="10">
                <a:solidFill>
                  <a:srgbClr val="000000"/>
                </a:solidFill>
              </a:rPr>
              <a:t>Likelihood: High</a:t>
            </a:r>
            <a:endParaRPr lang="en-US">
              <a:solidFill>
                <a:srgbClr val="000000"/>
              </a:solidFill>
            </a:endParaRPr>
          </a:p>
          <a:p>
            <a:pPr lvl="1"/>
            <a:r>
              <a:rPr lang="en-US" spc="10">
                <a:solidFill>
                  <a:srgbClr val="000000"/>
                </a:solidFill>
              </a:rPr>
              <a:t>Mitigation: Flexibility in planning</a:t>
            </a:r>
          </a:p>
          <a:p>
            <a:pPr>
              <a:buFont typeface="Arial" pitchFamily="18" charset="2"/>
              <a:buChar char="•"/>
            </a:pPr>
            <a:r>
              <a:rPr lang="en-US">
                <a:solidFill>
                  <a:srgbClr val="000000"/>
                </a:solidFill>
              </a:rPr>
              <a:t>Scope Creep</a:t>
            </a:r>
          </a:p>
          <a:p>
            <a:pPr lvl="1"/>
            <a:r>
              <a:rPr lang="en-US" spc="10">
                <a:solidFill>
                  <a:srgbClr val="000000"/>
                </a:solidFill>
              </a:rPr>
              <a:t>Likelihood: Medium</a:t>
            </a:r>
          </a:p>
          <a:p>
            <a:pPr lvl="1"/>
            <a:r>
              <a:rPr lang="en-US" spc="10">
                <a:solidFill>
                  <a:srgbClr val="000000"/>
                </a:solidFill>
              </a:rPr>
              <a:t>Mitigation: Tiered requirements in end results</a:t>
            </a:r>
          </a:p>
        </p:txBody>
      </p:sp>
      <p:pic>
        <p:nvPicPr>
          <p:cNvPr id="4" name="Picture 3" descr="A person holding a welding device&#10;&#10;Description automatically generated">
            <a:extLst>
              <a:ext uri="{FF2B5EF4-FFF2-40B4-BE49-F238E27FC236}">
                <a16:creationId xmlns:a16="http://schemas.microsoft.com/office/drawing/2014/main" id="{1B02B872-8C0A-9DEC-9A5E-D3F9A4A32C9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3906" b="-339"/>
          <a:stretch/>
        </p:blipFill>
        <p:spPr>
          <a:xfrm>
            <a:off x="6576332" y="3963664"/>
            <a:ext cx="3914779" cy="2102521"/>
          </a:xfrm>
          <a:prstGeom prst="rect">
            <a:avLst/>
          </a:prstGeom>
        </p:spPr>
      </p:pic>
      <p:pic>
        <p:nvPicPr>
          <p:cNvPr id="5" name="Picture 4" descr="A person standing next to a computer&#10;&#10;Description automatically generated">
            <a:extLst>
              <a:ext uri="{FF2B5EF4-FFF2-40B4-BE49-F238E27FC236}">
                <a16:creationId xmlns:a16="http://schemas.microsoft.com/office/drawing/2014/main" id="{CC9BD8BA-BF1F-862D-D66C-327CA7801CE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1875" t="18611" r="27656" b="13555"/>
          <a:stretch/>
        </p:blipFill>
        <p:spPr>
          <a:xfrm>
            <a:off x="6992711" y="1196068"/>
            <a:ext cx="3076578" cy="2326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3054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E7A019-B9C8-6E6D-5A2A-D243CA95E1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Conclusion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F21EF3-A9E8-E09C-772A-72AE1A72C3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2400"/>
              <a:t>We aim to develop a motor controller that applies to multiple applications. This required us to make a lightweight motor controller affordable, easy to use and adapt, and have plug-in diagnostics for troubleshooting. This can be developed into a set of milestones with specific metrics to gauge our progress. </a:t>
            </a:r>
          </a:p>
        </p:txBody>
      </p:sp>
      <p:pic>
        <p:nvPicPr>
          <p:cNvPr id="7" name="Picture 6" descr="Businessman with Empty Pockets Stock Photo - Image of person, revealing:  3505028">
            <a:extLst>
              <a:ext uri="{FF2B5EF4-FFF2-40B4-BE49-F238E27FC236}">
                <a16:creationId xmlns:a16="http://schemas.microsoft.com/office/drawing/2014/main" id="{719FABA2-7A18-F263-FB27-705B260D8C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3100" y="4400550"/>
            <a:ext cx="1628775" cy="2438400"/>
          </a:xfrm>
          <a:prstGeom prst="rect">
            <a:avLst/>
          </a:prstGeom>
        </p:spPr>
      </p:pic>
      <p:pic>
        <p:nvPicPr>
          <p:cNvPr id="4" name="Picture 3" descr="A cat lying on a couch&#10;&#10;Description automatically generated">
            <a:extLst>
              <a:ext uri="{FF2B5EF4-FFF2-40B4-BE49-F238E27FC236}">
                <a16:creationId xmlns:a16="http://schemas.microsoft.com/office/drawing/2014/main" id="{FB921361-413B-C00C-ACDD-3E01BD2CBE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164035" y="2567041"/>
            <a:ext cx="6096000" cy="4064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3924421"/>
      </p:ext>
    </p:extLst>
  </p:cSld>
  <p:clrMapOvr>
    <a:masterClrMapping/>
  </p:clrMapOvr>
</p:sld>
</file>

<file path=ppt/theme/theme1.xml><?xml version="1.0" encoding="utf-8"?>
<a:theme xmlns:a="http://schemas.openxmlformats.org/drawingml/2006/main" name="View">
  <a:themeElements>
    <a:clrScheme name="View">
      <a:dk1>
        <a:srgbClr val="000000"/>
      </a:dk1>
      <a:lt1>
        <a:srgbClr val="FFFFFF"/>
      </a:lt1>
      <a:dk2>
        <a:srgbClr val="46464A"/>
      </a:dk2>
      <a:lt2>
        <a:srgbClr val="D6D3CC"/>
      </a:lt2>
      <a:accent1>
        <a:srgbClr val="6F6F74"/>
      </a:accent1>
      <a:accent2>
        <a:srgbClr val="92A9B9"/>
      </a:accent2>
      <a:accent3>
        <a:srgbClr val="A7B789"/>
      </a:accent3>
      <a:accent4>
        <a:srgbClr val="B9A489"/>
      </a:accent4>
      <a:accent5>
        <a:srgbClr val="8D6374"/>
      </a:accent5>
      <a:accent6>
        <a:srgbClr val="9B7362"/>
      </a:accent6>
      <a:hlink>
        <a:srgbClr val="67AABF"/>
      </a:hlink>
      <a:folHlink>
        <a:srgbClr val="ABAFA5"/>
      </a:folHlink>
    </a:clrScheme>
    <a:fontScheme name="View">
      <a:maj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View">
      <a:fillStyleLst>
        <a:solidFill>
          <a:schemeClr val="phClr"/>
        </a:solidFill>
        <a:solidFill>
          <a:schemeClr val="phClr">
            <a:tint val="60000"/>
            <a:satMod val="120000"/>
          </a:schemeClr>
        </a:solidFill>
        <a:solidFill>
          <a:schemeClr val="phClr">
            <a:shade val="75000"/>
            <a:satMod val="16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3970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95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5240" dir="5400000" algn="tl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9525" prstMaterial="flat">
            <a:bevelT w="0" h="0" prst="coolSlant"/>
            <a:contourClr>
              <a:schemeClr val="phClr">
                <a:shade val="35000"/>
                <a:satMod val="130000"/>
              </a:schemeClr>
            </a:contourClr>
          </a:sp3d>
        </a:effectStyle>
        <a:effectStyle>
          <a:effectLst>
            <a:outerShdw blurRad="76200" dist="25400" dir="5400000" algn="tl" rotWithShape="0">
              <a:srgbClr val="000000">
                <a:alpha val="5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9050" prstMaterial="flat">
            <a:bevelT w="0" h="0" prst="coolSlant"/>
            <a:contourClr>
              <a:schemeClr val="phClr">
                <a:shade val="25000"/>
                <a:satMod val="14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4000"/>
                <a:shade val="98000"/>
                <a:satMod val="130000"/>
                <a:lumMod val="102000"/>
              </a:schemeClr>
            </a:gs>
            <a:gs pos="100000">
              <a:schemeClr val="phClr">
                <a:tint val="98000"/>
                <a:shade val="78000"/>
                <a:satMod val="14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iew" id="{BA0EB5A6-F2D4-4F82-977B-64ADEE4A2A69}" vid="{3969A8A2-35DB-4E3B-8885-16FD2056867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8</Slides>
  <Notes>1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9" baseType="lpstr">
      <vt:lpstr>View</vt:lpstr>
      <vt:lpstr>Project Planning Lightning Talk</vt:lpstr>
      <vt:lpstr>Project Overview</vt:lpstr>
      <vt:lpstr>In this project will we be designing the architecture and implementation of a motor controller for lightweight automotive use.</vt:lpstr>
      <vt:lpstr>Project Management Style</vt:lpstr>
      <vt:lpstr>Task Decomposition</vt:lpstr>
      <vt:lpstr>Milestones and Metrics</vt:lpstr>
      <vt:lpstr>Handling Risk</vt:lpstr>
      <vt:lpstr>Conclusion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revision>1</cp:revision>
  <dcterms:created xsi:type="dcterms:W3CDTF">2012-08-24T00:53:15Z</dcterms:created>
  <dcterms:modified xsi:type="dcterms:W3CDTF">2024-10-24T19:32:35Z</dcterms:modified>
</cp:coreProperties>
</file>